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31" r:id="rId3"/>
    <p:sldId id="316" r:id="rId4"/>
    <p:sldId id="317" r:id="rId5"/>
    <p:sldId id="314" r:id="rId6"/>
    <p:sldId id="312" r:id="rId7"/>
    <p:sldId id="302" r:id="rId8"/>
    <p:sldId id="301" r:id="rId9"/>
    <p:sldId id="308" r:id="rId10"/>
    <p:sldId id="259" r:id="rId11"/>
    <p:sldId id="273" r:id="rId12"/>
    <p:sldId id="280" r:id="rId13"/>
    <p:sldId id="313" r:id="rId14"/>
    <p:sldId id="270" r:id="rId15"/>
    <p:sldId id="332" r:id="rId16"/>
    <p:sldId id="271" r:id="rId17"/>
    <p:sldId id="310" r:id="rId18"/>
    <p:sldId id="272" r:id="rId19"/>
    <p:sldId id="311" r:id="rId20"/>
    <p:sldId id="321" r:id="rId21"/>
    <p:sldId id="323" r:id="rId22"/>
    <p:sldId id="260" r:id="rId23"/>
    <p:sldId id="290" r:id="rId24"/>
    <p:sldId id="319" r:id="rId25"/>
    <p:sldId id="291" r:id="rId26"/>
    <p:sldId id="278" r:id="rId27"/>
    <p:sldId id="327" r:id="rId28"/>
    <p:sldId id="309" r:id="rId29"/>
    <p:sldId id="276" r:id="rId30"/>
    <p:sldId id="293" r:id="rId31"/>
    <p:sldId id="322" r:id="rId32"/>
    <p:sldId id="328" r:id="rId33"/>
    <p:sldId id="329" r:id="rId34"/>
    <p:sldId id="330" r:id="rId35"/>
    <p:sldId id="320" r:id="rId36"/>
    <p:sldId id="318"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121" d="100"/>
          <a:sy n="121" d="100"/>
        </p:scale>
        <p:origin x="-117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104035" custRadScaleInc="27390">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5C1E6D4-FBE9-2946-9150-74F86DD63C16}" type="presOf" srcId="{1BDA24EF-1EED-7344-AC98-EA270CD2752E}" destId="{FE6E2242-DC88-A846-9918-D9DD5BB26B14}"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7ADD0836-C489-D24F-8372-0D529957724F}" type="presOf" srcId="{A0B3B6FF-63E4-544B-9716-EC85F6F58D0F}" destId="{7851116F-2277-5D4E-989B-ABDC5FB12A08}"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A9134E3C-6AB1-4A4E-A5B5-0CD5C2DB4A38}" type="presOf" srcId="{AADA0C8E-6071-6047-A4A1-B3F7DB9DE399}" destId="{77085463-4A77-8144-9256-25E67F4DBF7F}"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07F081D0-2DF6-614E-85BF-50B44BC48862}" type="presOf" srcId="{EB52F7BD-B538-E848-88CA-4D01A5FA4FC8}" destId="{AAC14B01-FACE-514C-8744-4A7AC1211316}"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03FB82BB-1C3A-3846-B15F-E3B1544E8F3B}" srcId="{500C90D1-DED0-944B-B1FD-8C9FDD4615BE}" destId="{C4C1F312-30DA-474D-9969-84B3DF533E50}" srcOrd="3" destOrd="0" parTransId="{0C2AD0FC-8C38-4947-A4C0-0A45414AC832}" sibTransId="{1BDA24EF-1EED-7344-AC98-EA270CD2752E}"/>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1838795" y="1069712"/>
          <a:ext cx="3994896" cy="3994896"/>
        </a:xfrm>
        <a:custGeom>
          <a:avLst/>
          <a:gdLst/>
          <a:ahLst/>
          <a:cxnLst/>
          <a:rect l="0" t="0" r="0" b="0"/>
          <a:pathLst>
            <a:path>
              <a:moveTo>
                <a:pt x="2359952" y="33169"/>
              </a:moveTo>
              <a:arcTo wR="1997448" hR="1997448" stAng="16827371" swAng="83817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4067950" y="1320657"/>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4120239" y="1372946"/>
        <a:ext cx="1745122" cy="966557"/>
      </dsp:txXfrm>
    </dsp:sp>
    <dsp:sp modelId="{A62E6D81-3EF3-2743-8E6D-C8C85E248F4A}">
      <dsp:nvSpPr>
        <dsp:cNvPr id="0" name=""/>
        <dsp:cNvSpPr/>
      </dsp:nvSpPr>
      <dsp:spPr>
        <a:xfrm>
          <a:off x="1095651" y="-92573"/>
          <a:ext cx="3994896" cy="3994896"/>
        </a:xfrm>
        <a:custGeom>
          <a:avLst/>
          <a:gdLst/>
          <a:ahLst/>
          <a:cxnLst/>
          <a:rect l="0" t="0" r="0" b="0"/>
          <a:pathLst>
            <a:path>
              <a:moveTo>
                <a:pt x="3906339" y="2585609"/>
              </a:moveTo>
              <a:arcTo wR="1997448" hR="1997448" stAng="1027496" swAng="5454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01/12/16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3</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4</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22</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32</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35</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01/12/16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01/12/16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jpeg"/><Relationship Id="rId10"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73.png"/><Relationship Id="rId1" Type="http://schemas.microsoft.com/office/2007/relationships/media" Target="../media/media4.avi"/><Relationship Id="rId2" Type="http://schemas.openxmlformats.org/officeDocument/2006/relationships/video" Target="../media/media4.avi"/></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image" Target="../media/image8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63655" y="5205959"/>
            <a:ext cx="1337345" cy="1194841"/>
          </a:xfrm>
          <a:prstGeom prst="rect">
            <a:avLst/>
          </a:prstGeom>
        </p:spPr>
      </p:pic>
      <p:sp>
        <p:nvSpPr>
          <p:cNvPr id="17" name="Rectangle 16"/>
          <p:cNvSpPr/>
          <p:nvPr/>
        </p:nvSpPr>
        <p:spPr>
          <a:xfrm>
            <a:off x="4953000" y="4419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21982" y="5510759"/>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2672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smtClean="0"/>
              <a:t>Assay development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Acquisition modalities</a:t>
            </a:r>
            <a:endParaRPr lang="en-US" dirty="0"/>
          </a:p>
        </p:txBody>
      </p:sp>
    </p:spTree>
    <p:extLst>
      <p:ext uri="{BB962C8B-B14F-4D97-AF65-F5344CB8AC3E}">
        <p14:creationId xmlns:p14="http://schemas.microsoft.com/office/powerpoint/2010/main" val="27601348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78848" name="TextBox 78847"/>
          <p:cNvSpPr txBox="1"/>
          <p:nvPr/>
        </p:nvSpPr>
        <p:spPr>
          <a:xfrm>
            <a:off x="1143000" y="3392269"/>
            <a:ext cx="2132355" cy="646331"/>
          </a:xfrm>
          <a:prstGeom prst="rect">
            <a:avLst/>
          </a:prstGeom>
          <a:noFill/>
        </p:spPr>
        <p:txBody>
          <a:bodyPr wrap="square" rtlCol="0">
            <a:spAutoFit/>
          </a:bodyPr>
          <a:lstStyle/>
          <a:p>
            <a:r>
              <a:rPr lang="en-US" dirty="0" smtClean="0"/>
              <a:t>Typically too slow</a:t>
            </a:r>
          </a:p>
          <a:p>
            <a:r>
              <a:rPr lang="en-US" dirty="0"/>
              <a:t>a</a:t>
            </a:r>
            <a:r>
              <a:rPr lang="en-US" dirty="0" smtClean="0"/>
              <a:t>nd not necessary</a:t>
            </a:r>
            <a:endParaRPr lang="en-US" dirty="0"/>
          </a:p>
        </p:txBody>
      </p:sp>
      <p:sp>
        <p:nvSpPr>
          <p:cNvPr id="58" name="TextBox 57"/>
          <p:cNvSpPr txBox="1"/>
          <p:nvPr/>
        </p:nvSpPr>
        <p:spPr>
          <a:xfrm>
            <a:off x="6477000" y="3733800"/>
            <a:ext cx="2047556" cy="923330"/>
          </a:xfrm>
          <a:prstGeom prst="rect">
            <a:avLst/>
          </a:prstGeom>
          <a:noFill/>
        </p:spPr>
        <p:txBody>
          <a:bodyPr wrap="none" rtlCol="0">
            <a:spAutoFit/>
          </a:bodyPr>
          <a:lstStyle/>
          <a:p>
            <a:r>
              <a:rPr lang="en-US" dirty="0" smtClean="0"/>
              <a:t>Can be fast enough,</a:t>
            </a:r>
          </a:p>
          <a:p>
            <a:r>
              <a:rPr lang="en-US" dirty="0"/>
              <a:t>b</a:t>
            </a:r>
            <a:r>
              <a:rPr lang="en-US" dirty="0" smtClean="0"/>
              <a:t>ut 3-D data </a:t>
            </a:r>
          </a:p>
          <a:p>
            <a:r>
              <a:rPr lang="en-US" dirty="0"/>
              <a:t>a</a:t>
            </a:r>
            <a:r>
              <a:rPr lang="en-US" dirty="0" smtClean="0"/>
              <a:t>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err="1" smtClean="0"/>
              <a:t>Widefield</a:t>
            </a:r>
            <a:r>
              <a:rPr lang="en-US" dirty="0" smtClean="0"/>
              <a:t> stack</a:t>
            </a:r>
            <a:endParaRPr lang="en-US" dirty="0"/>
          </a:p>
        </p:txBody>
      </p:sp>
      <p:grpSp>
        <p:nvGrpSpPr>
          <p:cNvPr id="29" name="Group 102"/>
          <p:cNvGrpSpPr>
            <a:grpSpLocks/>
          </p:cNvGrpSpPr>
          <p:nvPr/>
        </p:nvGrpSpPr>
        <p:grpSpPr bwMode="auto">
          <a:xfrm>
            <a:off x="9318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955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430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621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288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288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954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622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620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287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080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080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080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080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80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080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080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080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080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192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3716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9906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287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954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621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485860"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495800" y="4038600"/>
            <a:ext cx="2067339" cy="1981200"/>
          </a:xfrm>
          <a:prstGeom prst="rect">
            <a:avLst/>
          </a:prstGeom>
        </p:spPr>
      </p:pic>
      <p:sp>
        <p:nvSpPr>
          <p:cNvPr id="119" name="TextBox 13"/>
          <p:cNvSpPr txBox="1">
            <a:spLocks noChangeArrowheads="1"/>
          </p:cNvSpPr>
          <p:nvPr/>
        </p:nvSpPr>
        <p:spPr bwMode="auto">
          <a:xfrm>
            <a:off x="6576479" y="1752600"/>
            <a:ext cx="227554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
            </a:r>
            <a:br>
              <a:rPr lang="en-US" altLang="en-US" sz="1800" dirty="0"/>
            </a:br>
            <a:endParaRPr lang="en-US" altLang="en-US" sz="1800" dirty="0" smtClean="0"/>
          </a:p>
          <a:p>
            <a:pPr eaLnBrk="1" hangingPunct="1"/>
            <a:endParaRPr lang="en-US" altLang="en-US" sz="1800" dirty="0" smtClean="0"/>
          </a:p>
          <a:p>
            <a:pPr eaLnBrk="1" hangingPunct="1"/>
            <a:r>
              <a:rPr lang="en-US" altLang="en-US" sz="1800" dirty="0" smtClean="0"/>
              <a:t>Sum projection</a:t>
            </a:r>
            <a:endParaRPr lang="en-US" altLang="en-US" sz="1800" dirty="0"/>
          </a:p>
          <a:p>
            <a:pPr eaLnBrk="1" hangingPunct="1"/>
            <a:r>
              <a:rPr lang="en-US" altLang="en-US" sz="1800" dirty="0" smtClean="0"/>
              <a:t>z-stack, </a:t>
            </a:r>
            <a:r>
              <a:rPr lang="en-US" altLang="en-US" sz="1800" dirty="0" err="1" smtClean="0"/>
              <a:t>dz</a:t>
            </a:r>
            <a:r>
              <a:rPr lang="en-US" altLang="en-US" sz="1800" dirty="0" smtClean="0"/>
              <a:t>=1 um</a:t>
            </a:r>
          </a:p>
          <a:p>
            <a:pPr eaLnBrk="1" hangingPunct="1"/>
            <a:endParaRPr lang="en-US" altLang="en-US" sz="1800" dirty="0"/>
          </a:p>
          <a:p>
            <a:pPr eaLnBrk="1" hangingPunct="1"/>
            <a:endParaRPr lang="en-US" altLang="en-US" sz="1800" dirty="0" smtClean="0"/>
          </a:p>
          <a:p>
            <a:pPr eaLnBrk="1" hangingPunct="1"/>
            <a:endParaRPr lang="en-US" altLang="en-US" sz="1800" dirty="0" smtClean="0"/>
          </a:p>
          <a:p>
            <a:pPr eaLnBrk="1" hangingPunct="1"/>
            <a:endParaRPr lang="en-US" altLang="en-US" sz="1800" dirty="0" smtClean="0"/>
          </a:p>
          <a:p>
            <a:pPr eaLnBrk="1" hangingPunct="1"/>
            <a:endParaRPr lang="en-US" altLang="en-US" sz="1800" dirty="0"/>
          </a:p>
          <a:p>
            <a:pPr eaLnBrk="1" hangingPunct="1"/>
            <a:r>
              <a:rPr lang="en-US" altLang="en-US" sz="1800" dirty="0" smtClean="0"/>
              <a:t>Sum </a:t>
            </a:r>
            <a:r>
              <a:rPr lang="en-US" altLang="en-US" sz="1800" dirty="0"/>
              <a:t>projection</a:t>
            </a:r>
          </a:p>
          <a:p>
            <a:pPr eaLnBrk="1" hangingPunct="1"/>
            <a:r>
              <a:rPr lang="en-US" altLang="en-US" sz="1800" dirty="0"/>
              <a:t>a</a:t>
            </a:r>
            <a:r>
              <a:rPr lang="en-US" altLang="en-US" sz="1800" dirty="0" smtClean="0"/>
              <a:t>fter </a:t>
            </a:r>
            <a:r>
              <a:rPr lang="en-US" altLang="en-US" sz="1800" dirty="0" err="1"/>
              <a:t>d</a:t>
            </a:r>
            <a:r>
              <a:rPr lang="en-US" altLang="en-US" sz="1800" dirty="0" err="1" smtClean="0"/>
              <a:t>econvolution</a:t>
            </a:r>
            <a:endParaRPr lang="en-US" altLang="en-US" sz="1800" dirty="0" smtClean="0"/>
          </a:p>
          <a:p>
            <a:pPr eaLnBrk="1" hangingPunct="1"/>
            <a:r>
              <a:rPr lang="en-US" altLang="en-US" sz="1800" dirty="0" smtClean="0"/>
              <a:t>with Zeiss </a:t>
            </a:r>
            <a:r>
              <a:rPr lang="en-US" altLang="en-US" sz="1800" dirty="0" smtClean="0">
                <a:solidFill>
                  <a:srgbClr val="3366FF"/>
                </a:solidFill>
              </a:rPr>
              <a:t>ZEN Blue</a:t>
            </a:r>
            <a:endParaRPr lang="en-US" altLang="en-US" sz="1800" dirty="0" smtClean="0"/>
          </a:p>
          <a:p>
            <a:pPr eaLnBrk="1" hangingPunct="1"/>
            <a:endParaRPr lang="en-US" altLang="en-US" sz="1800" dirty="0" smtClean="0"/>
          </a:p>
        </p:txBody>
      </p:sp>
      <p:sp>
        <p:nvSpPr>
          <p:cNvPr id="5" name="Rectangle 4"/>
          <p:cNvSpPr/>
          <p:nvPr/>
        </p:nvSpPr>
        <p:spPr>
          <a:xfrm>
            <a:off x="4419600"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572000"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786088" y="6172200"/>
            <a:ext cx="776512" cy="369332"/>
          </a:xfrm>
          <a:prstGeom prst="rect">
            <a:avLst/>
          </a:prstGeom>
          <a:noFill/>
        </p:spPr>
        <p:txBody>
          <a:bodyPr wrap="none" rtlCol="0">
            <a:spAutoFit/>
          </a:bodyPr>
          <a:lstStyle/>
          <a:p>
            <a:r>
              <a:rPr lang="en-US" dirty="0" smtClean="0"/>
              <a:t>10 um</a:t>
            </a:r>
            <a:endParaRPr lang="en-US" dirty="0"/>
          </a:p>
        </p:txBody>
      </p:sp>
      <p:sp>
        <p:nvSpPr>
          <p:cNvPr id="8" name="TextBox 7"/>
          <p:cNvSpPr txBox="1"/>
          <p:nvPr/>
        </p:nvSpPr>
        <p:spPr>
          <a:xfrm>
            <a:off x="6705600" y="5562600"/>
            <a:ext cx="2133417" cy="584776"/>
          </a:xfrm>
          <a:prstGeom prst="rect">
            <a:avLst/>
          </a:prstGeom>
          <a:noFill/>
          <a:ln w="28575" cmpd="sng">
            <a:solidFill>
              <a:srgbClr val="FF0000"/>
            </a:solidFill>
          </a:ln>
        </p:spPr>
        <p:txBody>
          <a:bodyPr wrap="square" rtlCol="0">
            <a:spAutoFit/>
          </a:bodyPr>
          <a:lstStyle/>
          <a:p>
            <a:pPr algn="ctr"/>
            <a:r>
              <a:rPr lang="en-US" sz="1600" dirty="0" smtClean="0"/>
              <a:t>Check intensities </a:t>
            </a:r>
            <a:br>
              <a:rPr lang="en-US" sz="1600" dirty="0" smtClean="0"/>
            </a:br>
            <a:r>
              <a:rPr lang="en-US" sz="1600" dirty="0" smtClean="0"/>
              <a:t>after </a:t>
            </a:r>
            <a:r>
              <a:rPr lang="en-US" sz="1600" dirty="0" err="1" smtClean="0"/>
              <a:t>deconvolution</a:t>
            </a:r>
            <a:r>
              <a:rPr lang="en-US" sz="1600" dirty="0" smtClean="0"/>
              <a:t>!</a:t>
            </a:r>
            <a:endParaRPr lang="en-US" sz="1600" dirty="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457200" y="0"/>
            <a:ext cx="8229600" cy="1143000"/>
          </a:xfrm>
        </p:spPr>
        <p:txBody>
          <a:bodyPr>
            <a:normAutofit/>
          </a:bodyPr>
          <a:lstStyle/>
          <a:p>
            <a:r>
              <a:rPr lang="en-US" altLang="en-US" sz="4000" dirty="0" smtClean="0">
                <a:ea typeface="ＭＳ Ｐゴシック" pitchFamily="34" charset="-128"/>
              </a:rPr>
              <a:t>Wide-field single plane low NA</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970103" y="2260124"/>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103" y="3901599"/>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932003" y="1631493"/>
            <a:ext cx="385263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 z-stack,1um steps </a:t>
            </a:r>
            <a:endParaRPr lang="en-US" altLang="en-US" sz="1600" dirty="0"/>
          </a:p>
        </p:txBody>
      </p:sp>
      <p:sp>
        <p:nvSpPr>
          <p:cNvPr id="79885" name="TextBox 1"/>
          <p:cNvSpPr txBox="1">
            <a:spLocks noChangeArrowheads="1"/>
          </p:cNvSpPr>
          <p:nvPr/>
        </p:nvSpPr>
        <p:spPr bwMode="auto">
          <a:xfrm>
            <a:off x="4974682" y="5433536"/>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7148741" y="5433536"/>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6015266" y="5433536"/>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3539431"/>
          </a:xfrm>
          <a:prstGeom prst="rect">
            <a:avLst/>
          </a:prstGeom>
          <a:noFill/>
        </p:spPr>
        <p:txBody>
          <a:bodyPr wrap="square" rtlCol="0">
            <a:spAutoFit/>
          </a:bodyPr>
          <a:lstStyle/>
          <a:p>
            <a:r>
              <a:rPr lang="en-US" sz="2800" dirty="0" smtClean="0"/>
              <a:t>…scientists considering conducting high-throughput microscopy experiments and would like to have some</a:t>
            </a:r>
            <a:r>
              <a:rPr lang="en-US" sz="2800" b="1" dirty="0" smtClean="0"/>
              <a:t> technical advice advice</a:t>
            </a:r>
            <a:r>
              <a:rPr lang="en-US" sz="2800" dirty="0" smtClean="0"/>
              <a:t> what to pay attention to in terms of</a:t>
            </a:r>
          </a:p>
          <a:p>
            <a:endParaRPr lang="en-US" sz="2800" dirty="0" smtClean="0"/>
          </a:p>
          <a:p>
            <a:pPr marL="285750" indent="-285750">
              <a:buFontTx/>
              <a:buChar char="-"/>
            </a:pPr>
            <a:r>
              <a:rPr lang="en-US" sz="2800" dirty="0" smtClean="0"/>
              <a:t>Microscope system</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spTree>
    <p:extLst>
      <p:ext uri="{BB962C8B-B14F-4D97-AF65-F5344CB8AC3E}">
        <p14:creationId xmlns:p14="http://schemas.microsoft.com/office/powerpoint/2010/main" val="50241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14600" y="2133600"/>
            <a:ext cx="2012696" cy="895859"/>
          </a:xfrm>
          <a:prstGeom prst="rect">
            <a:avLst/>
          </a:prstGeom>
        </p:spPr>
      </p:pic>
      <p:sp>
        <p:nvSpPr>
          <p:cNvPr id="2" name="Title 1"/>
          <p:cNvSpPr>
            <a:spLocks noGrp="1"/>
          </p:cNvSpPr>
          <p:nvPr>
            <p:ph type="title"/>
          </p:nvPr>
        </p:nvSpPr>
        <p:spPr>
          <a:xfrm>
            <a:off x="685800" y="304800"/>
            <a:ext cx="3733800" cy="1143000"/>
          </a:xfrm>
        </p:spPr>
        <p:txBody>
          <a:bodyPr>
            <a:normAutofit/>
          </a:bodyPr>
          <a:lstStyle/>
          <a:p>
            <a:r>
              <a:rPr lang="en-US" dirty="0" smtClean="0"/>
              <a:t>Image analysis</a:t>
            </a:r>
            <a:endParaRPr lang="en-US" dirty="0"/>
          </a:p>
        </p:txBody>
      </p:sp>
      <p:pic>
        <p:nvPicPr>
          <p:cNvPr id="4" name="Picture 3"/>
          <p:cNvPicPr>
            <a:picLocks noChangeAspect="1"/>
          </p:cNvPicPr>
          <p:nvPr/>
        </p:nvPicPr>
        <p:blipFill>
          <a:blip r:embed="rId3"/>
          <a:stretch>
            <a:fillRect/>
          </a:stretch>
        </p:blipFill>
        <p:spPr>
          <a:xfrm>
            <a:off x="533400" y="1981200"/>
            <a:ext cx="2082800" cy="1498600"/>
          </a:xfrm>
          <a:prstGeom prst="rect">
            <a:avLst/>
          </a:prstGeom>
        </p:spPr>
      </p:pic>
      <p:sp>
        <p:nvSpPr>
          <p:cNvPr id="5" name="TextBox 4"/>
          <p:cNvSpPr txBox="1"/>
          <p:nvPr/>
        </p:nvSpPr>
        <p:spPr>
          <a:xfrm>
            <a:off x="533400" y="1611868"/>
            <a:ext cx="2305777" cy="369332"/>
          </a:xfrm>
          <a:prstGeom prst="rect">
            <a:avLst/>
          </a:prstGeom>
          <a:noFill/>
        </p:spPr>
        <p:txBody>
          <a:bodyPr wrap="none" rtlCol="0">
            <a:spAutoFit/>
          </a:bodyPr>
          <a:lstStyle/>
          <a:p>
            <a:r>
              <a:rPr lang="en-US" dirty="0" smtClean="0"/>
              <a:t>Linux Compute Cluster</a:t>
            </a:r>
          </a:p>
        </p:txBody>
      </p:sp>
      <p:sp>
        <p:nvSpPr>
          <p:cNvPr id="8" name="TextBox 7"/>
          <p:cNvSpPr txBox="1"/>
          <p:nvPr/>
        </p:nvSpPr>
        <p:spPr>
          <a:xfrm>
            <a:off x="304800" y="3657600"/>
            <a:ext cx="2929007" cy="1200329"/>
          </a:xfrm>
          <a:prstGeom prst="rect">
            <a:avLst/>
          </a:prstGeom>
          <a:noFill/>
        </p:spPr>
        <p:txBody>
          <a:bodyPr wrap="none" rtlCol="0">
            <a:spAutoFit/>
          </a:bodyPr>
          <a:lstStyle/>
          <a:p>
            <a:r>
              <a:rPr lang="en-US" dirty="0" smtClean="0"/>
              <a:t>20000 image sets </a:t>
            </a:r>
          </a:p>
          <a:p>
            <a:r>
              <a:rPr lang="en-US" dirty="0" smtClean="0"/>
              <a:t>=&gt; 1000 parallel jobs </a:t>
            </a:r>
          </a:p>
          <a:p>
            <a:pPr marL="285750" indent="-285750">
              <a:buFont typeface="Symbol" charset="0"/>
              <a:buChar char=""/>
            </a:pPr>
            <a:r>
              <a:rPr lang="en-US" dirty="0" smtClean="0"/>
              <a:t>20 image sets per job </a:t>
            </a:r>
          </a:p>
          <a:p>
            <a:pPr marL="285750" indent="-285750">
              <a:buFont typeface="Symbol" charset="0"/>
              <a:buChar char=""/>
            </a:pPr>
            <a:r>
              <a:rPr lang="en-US" b="1" dirty="0" smtClean="0"/>
              <a:t>40 min </a:t>
            </a:r>
            <a:r>
              <a:rPr lang="en-US" dirty="0" smtClean="0"/>
              <a:t>total analysis time</a:t>
            </a:r>
            <a:endParaRPr lang="en-US" dirty="0"/>
          </a:p>
        </p:txBody>
      </p:sp>
      <p:grpSp>
        <p:nvGrpSpPr>
          <p:cNvPr id="10" name="Group 9"/>
          <p:cNvGrpSpPr/>
          <p:nvPr/>
        </p:nvGrpSpPr>
        <p:grpSpPr>
          <a:xfrm>
            <a:off x="5334000" y="2057400"/>
            <a:ext cx="1193800" cy="1193800"/>
            <a:chOff x="6553200" y="2057400"/>
            <a:chExt cx="1193800" cy="1193800"/>
          </a:xfrm>
        </p:grpSpPr>
        <p:pic>
          <p:nvPicPr>
            <p:cNvPr id="16" name="Picture 15"/>
            <p:cNvPicPr>
              <a:picLocks noChangeAspect="1"/>
            </p:cNvPicPr>
            <p:nvPr/>
          </p:nvPicPr>
          <p:blipFill>
            <a:blip r:embed="rId4"/>
            <a:stretch>
              <a:fillRect/>
            </a:stretch>
          </p:blipFill>
          <p:spPr>
            <a:xfrm>
              <a:off x="6553200" y="2057400"/>
              <a:ext cx="1193800" cy="1193800"/>
            </a:xfrm>
            <a:prstGeom prst="rect">
              <a:avLst/>
            </a:prstGeom>
          </p:spPr>
        </p:pic>
        <p:pic>
          <p:nvPicPr>
            <p:cNvPr id="9" name="Picture 8"/>
            <p:cNvPicPr>
              <a:picLocks noChangeAspect="1"/>
            </p:cNvPicPr>
            <p:nvPr/>
          </p:nvPicPr>
          <p:blipFill>
            <a:blip r:embed="rId5"/>
            <a:stretch>
              <a:fillRect/>
            </a:stretch>
          </p:blipFill>
          <p:spPr>
            <a:xfrm>
              <a:off x="6934200" y="2410567"/>
              <a:ext cx="397387" cy="307975"/>
            </a:xfrm>
            <a:prstGeom prst="rect">
              <a:avLst/>
            </a:prstGeom>
          </p:spPr>
        </p:pic>
      </p:grpSp>
      <p:sp>
        <p:nvSpPr>
          <p:cNvPr id="15" name="Rectangle 14"/>
          <p:cNvSpPr/>
          <p:nvPr/>
        </p:nvSpPr>
        <p:spPr>
          <a:xfrm>
            <a:off x="4953605" y="457200"/>
            <a:ext cx="4190395" cy="1446550"/>
          </a:xfrm>
          <a:prstGeom prst="rect">
            <a:avLst/>
          </a:prstGeom>
        </p:spPr>
        <p:txBody>
          <a:bodyPr wrap="none">
            <a:spAutoFit/>
          </a:bodyPr>
          <a:lstStyle/>
          <a:p>
            <a:r>
              <a:rPr lang="en-US" sz="4400" dirty="0" smtClean="0">
                <a:latin typeface="+mj-lt"/>
              </a:rPr>
              <a:t>Visual inspection</a:t>
            </a:r>
            <a:br>
              <a:rPr lang="en-US" sz="4400" dirty="0" smtClean="0">
                <a:latin typeface="+mj-lt"/>
              </a:rPr>
            </a:br>
            <a:r>
              <a:rPr lang="en-US" sz="4400" dirty="0" smtClean="0">
                <a:latin typeface="+mj-lt"/>
              </a:rPr>
              <a:t>and Statistics</a:t>
            </a:r>
            <a:endParaRPr lang="en-US" sz="4400" dirty="0">
              <a:latin typeface="+mj-lt"/>
            </a:endParaRPr>
          </a:p>
        </p:txBody>
      </p:sp>
      <p:pic>
        <p:nvPicPr>
          <p:cNvPr id="17" name="Picture 16" descr="Screen Shot 2014-05-26 at 2.43.54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2133600"/>
            <a:ext cx="2438400" cy="1342395"/>
          </a:xfrm>
          <a:prstGeom prst="rect">
            <a:avLst/>
          </a:prstGeom>
        </p:spPr>
      </p:pic>
      <p:grpSp>
        <p:nvGrpSpPr>
          <p:cNvPr id="18" name="Group 17"/>
          <p:cNvGrpSpPr/>
          <p:nvPr/>
        </p:nvGrpSpPr>
        <p:grpSpPr>
          <a:xfrm>
            <a:off x="6553200" y="3581400"/>
            <a:ext cx="2492867" cy="1524000"/>
            <a:chOff x="395536" y="1287210"/>
            <a:chExt cx="8311094" cy="4833923"/>
          </a:xfrm>
        </p:grpSpPr>
        <p:pic>
          <p:nvPicPr>
            <p:cNvPr id="19" name="Picture 2"/>
            <p:cNvPicPr>
              <a:picLocks noChangeAspect="1" noChangeArrowheads="1"/>
            </p:cNvPicPr>
            <p:nvPr/>
          </p:nvPicPr>
          <p:blipFill rotWithShape="1">
            <a:blip r:embed="rId7"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8"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4800" y="4876800"/>
            <a:ext cx="2133600" cy="1625600"/>
          </a:xfrm>
          <a:prstGeom prst="rect">
            <a:avLst/>
          </a:prstGeom>
        </p:spPr>
      </p:pic>
      <p:cxnSp>
        <p:nvCxnSpPr>
          <p:cNvPr id="22" name="Straight Arrow Connector 21"/>
          <p:cNvCxnSpPr/>
          <p:nvPr/>
        </p:nvCxnSpPr>
        <p:spPr>
          <a:xfrm flipH="1">
            <a:off x="5715000" y="4114800"/>
            <a:ext cx="11430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3600" y="4126468"/>
            <a:ext cx="410201" cy="369332"/>
          </a:xfrm>
          <a:prstGeom prst="rect">
            <a:avLst/>
          </a:prstGeom>
          <a:noFill/>
        </p:spPr>
        <p:txBody>
          <a:bodyPr wrap="none" rtlCol="0">
            <a:spAutoFit/>
          </a:bodyPr>
          <a:lstStyle/>
          <a:p>
            <a:r>
              <a:rPr lang="en-US" dirty="0" smtClean="0"/>
              <a:t>!!!</a:t>
            </a:r>
            <a:endParaRPr lang="en-US" dirty="0"/>
          </a:p>
        </p:txBody>
      </p:sp>
      <p:pic>
        <p:nvPicPr>
          <p:cNvPr id="25" name="Picture 24"/>
          <p:cNvPicPr>
            <a:picLocks noChangeAspect="1" noChangeArrowheads="1"/>
          </p:cNvPicPr>
          <p:nvPr/>
        </p:nvPicPr>
        <p:blipFill rotWithShape="1">
          <a:blip r:embed="rId10"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11"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6553200" y="3886200"/>
            <a:ext cx="1066800" cy="1066800"/>
          </a:xfrm>
          <a:prstGeom prst="rect">
            <a:avLst/>
          </a:prstGeom>
        </p:spPr>
      </p:pic>
      <p:pic>
        <p:nvPicPr>
          <p:cNvPr id="5" name="Picture 4"/>
          <p:cNvPicPr>
            <a:picLocks noChangeAspect="1"/>
          </p:cNvPicPr>
          <p:nvPr/>
        </p:nvPicPr>
        <p:blipFill>
          <a:blip r:embed="rId3"/>
          <a:stretch>
            <a:fillRect/>
          </a:stretch>
        </p:blipFill>
        <p:spPr>
          <a:xfrm>
            <a:off x="62484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572000"/>
            <a:ext cx="8991600" cy="2308324"/>
          </a:xfrm>
          <a:prstGeom prst="rect">
            <a:avLst/>
          </a:prstGeom>
        </p:spPr>
        <p:txBody>
          <a:bodyPr wrap="square">
            <a:spAutoFit/>
          </a:bodyPr>
          <a:lstStyle/>
          <a:p>
            <a:pPr marL="285750" indent="-285750">
              <a:buFont typeface="Arial"/>
              <a:buChar char="•"/>
            </a:pPr>
            <a:r>
              <a:rPr lang="en-US" sz="2400" dirty="0" smtClean="0"/>
              <a:t>Protein localization dynamics</a:t>
            </a:r>
          </a:p>
          <a:p>
            <a:pPr marL="742950" lvl="1" indent="-285750">
              <a:buFont typeface="Arial"/>
              <a:buChar char="•"/>
            </a:pPr>
            <a:r>
              <a:rPr lang="en-US" sz="2400" dirty="0" smtClean="0"/>
              <a:t>High</a:t>
            </a:r>
            <a:r>
              <a:rPr lang="en-US" sz="2400" dirty="0"/>
              <a:t>-</a:t>
            </a:r>
            <a:r>
              <a:rPr lang="en-US" sz="2400" dirty="0" smtClean="0"/>
              <a:t>resolution </a:t>
            </a:r>
            <a:r>
              <a:rPr lang="en-US" sz="2400" dirty="0"/>
              <a:t>time-</a:t>
            </a:r>
            <a:r>
              <a:rPr lang="en-US" sz="2400" dirty="0" smtClean="0"/>
              <a:t>lapse</a:t>
            </a:r>
          </a:p>
          <a:p>
            <a:pPr marL="742950" lvl="1" indent="-285750">
              <a:buFont typeface="Arial"/>
              <a:buChar char="•"/>
            </a:pPr>
            <a:r>
              <a:rPr lang="en-US" sz="2400" dirty="0" smtClean="0"/>
              <a:t>Fluorescence recovery after photo-bleaching (FRAP)</a:t>
            </a:r>
          </a:p>
          <a:p>
            <a:pPr marL="285750" indent="-285750">
              <a:buFont typeface="Arial"/>
              <a:buChar char="•"/>
            </a:pPr>
            <a:r>
              <a:rPr lang="en-US" sz="2400" dirty="0" smtClean="0"/>
              <a:t>Protein mobility and interactions</a:t>
            </a:r>
          </a:p>
          <a:p>
            <a:pPr marL="742950" lvl="1" indent="-285750">
              <a:buFont typeface="Arial"/>
              <a:buChar char="•"/>
            </a:pPr>
            <a:r>
              <a:rPr lang="en-US" sz="2400" dirty="0" smtClean="0"/>
              <a:t>Fluorescence cross correlation spectroscopy (FCS)</a:t>
            </a:r>
          </a:p>
          <a:p>
            <a:pPr marL="285750" indent="-285750">
              <a:buFont typeface="Arial"/>
              <a:buChar char="•"/>
            </a:pPr>
            <a:endParaRPr lang="en-US" sz="2400" dirty="0"/>
          </a:p>
        </p:txBody>
      </p:sp>
    </p:spTree>
    <p:extLst>
      <p:ext uri="{BB962C8B-B14F-4D97-AF65-F5344CB8AC3E}">
        <p14:creationId xmlns:p14="http://schemas.microsoft.com/office/powerpoint/2010/main" val="2219243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400" dirty="0"/>
              <a:t>Intelligent </a:t>
            </a:r>
            <a:r>
              <a:rPr lang="en-US" sz="2400" dirty="0" smtClean="0"/>
              <a:t>Microscopy</a:t>
            </a:r>
            <a:r>
              <a:rPr lang="en-US" sz="2400" dirty="0"/>
              <a:t/>
            </a:r>
            <a:br>
              <a:rPr lang="en-US" sz="2400" dirty="0"/>
            </a:br>
            <a:r>
              <a:rPr lang="en-US" sz="2400" dirty="0" smtClean="0"/>
              <a:t>Adaptive Feedback Microscopy</a:t>
            </a:r>
            <a:r>
              <a:rPr lang="en-US" sz="2400" dirty="0"/>
              <a:t/>
            </a:r>
            <a:br>
              <a:rPr lang="en-US" sz="2400" dirty="0"/>
            </a:br>
            <a:r>
              <a:rPr lang="en-US" sz="2400" dirty="0"/>
              <a:t>Smart </a:t>
            </a:r>
            <a:r>
              <a:rPr lang="en-US" sz="2400" dirty="0" smtClean="0"/>
              <a:t>Microscopy</a:t>
            </a:r>
            <a:br>
              <a:rPr lang="en-US" sz="2400" dirty="0" smtClean="0"/>
            </a:br>
            <a:r>
              <a:rPr lang="en-US" sz="2400" dirty="0" smtClean="0"/>
              <a:t>Open </a:t>
            </a:r>
            <a:r>
              <a:rPr lang="en-US" sz="2400" dirty="0"/>
              <a:t>Application Development (OAD) [Zeiss]</a:t>
            </a:r>
            <a:br>
              <a:rPr lang="en-US" sz="24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9624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274517" y="3711714"/>
            <a:ext cx="1154483" cy="707886"/>
          </a:xfrm>
          <a:prstGeom prst="rect">
            <a:avLst/>
          </a:prstGeom>
          <a:noFill/>
        </p:spPr>
        <p:txBody>
          <a:bodyPr wrap="none" rtlCol="0">
            <a:spAutoFit/>
          </a:bodyPr>
          <a:lstStyle/>
          <a:p>
            <a:r>
              <a:rPr lang="en-US" sz="2000" dirty="0" smtClean="0"/>
              <a:t>Sent new</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4496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2057400"/>
            <a:ext cx="1454244" cy="646331"/>
          </a:xfrm>
          <a:prstGeom prst="rect">
            <a:avLst/>
          </a:prstGeom>
          <a:noFill/>
        </p:spPr>
        <p:txBody>
          <a:bodyPr wrap="none" rtlCol="0">
            <a:spAutoFit/>
          </a:bodyPr>
          <a:lstStyle/>
          <a:p>
            <a:r>
              <a:rPr lang="en-US" dirty="0" smtClean="0"/>
              <a:t>H2B-mCherry</a:t>
            </a:r>
          </a:p>
          <a:p>
            <a:r>
              <a:rPr lang="en-US" dirty="0"/>
              <a:t>s</a:t>
            </a:r>
            <a:r>
              <a:rPr lang="en-US" dirty="0" smtClean="0"/>
              <a:t>ingle plane</a:t>
            </a:r>
            <a:endParaRPr lang="en-US" dirty="0"/>
          </a:p>
        </p:txBody>
      </p:sp>
      <p:sp>
        <p:nvSpPr>
          <p:cNvPr id="26" name="TextBox 25"/>
          <p:cNvSpPr txBox="1"/>
          <p:nvPr/>
        </p:nvSpPr>
        <p:spPr>
          <a:xfrm>
            <a:off x="6629400" y="4355068"/>
            <a:ext cx="1671664" cy="369332"/>
          </a:xfrm>
          <a:prstGeom prst="rect">
            <a:avLst/>
          </a:prstGeom>
          <a:noFill/>
        </p:spPr>
        <p:txBody>
          <a:bodyPr wrap="none" rtlCol="0">
            <a:spAutoFit/>
          </a:bodyPr>
          <a:lstStyle/>
          <a:p>
            <a:r>
              <a:rPr lang="en-US" dirty="0" smtClean="0"/>
              <a:t>Find mitotic cell</a:t>
            </a:r>
            <a:endParaRPr lang="en-US"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 [1]</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609600" y="5943600"/>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3048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181600" y="1447800"/>
            <a:ext cx="3657600" cy="4002066"/>
          </a:xfrm>
          <a:prstGeom prst="rect">
            <a:avLst/>
          </a:prstGeom>
        </p:spPr>
      </p:pic>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1044292" y="6091535"/>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28600" y="2436336"/>
            <a:ext cx="787400" cy="787400"/>
          </a:xfrm>
          <a:prstGeom prst="rect">
            <a:avLst/>
          </a:prstGeom>
        </p:spPr>
      </p:pic>
      <p:pic>
        <p:nvPicPr>
          <p:cNvPr id="13" name="Picture 12"/>
          <p:cNvPicPr>
            <a:picLocks noChangeAspect="1"/>
          </p:cNvPicPr>
          <p:nvPr/>
        </p:nvPicPr>
        <p:blipFill>
          <a:blip r:embed="rId4"/>
          <a:stretch>
            <a:fillRect/>
          </a:stretch>
        </p:blipFill>
        <p:spPr>
          <a:xfrm>
            <a:off x="304800" y="4341336"/>
            <a:ext cx="635000" cy="635000"/>
          </a:xfrm>
          <a:prstGeom prst="rect">
            <a:avLst/>
          </a:prstGeom>
        </p:spPr>
      </p:pic>
      <p:sp>
        <p:nvSpPr>
          <p:cNvPr id="10" name="TextBox 9"/>
          <p:cNvSpPr txBox="1"/>
          <p:nvPr/>
        </p:nvSpPr>
        <p:spPr>
          <a:xfrm>
            <a:off x="129892"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12192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6821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FCCS Microscopy</a:t>
            </a:r>
            <a:endParaRPr lang="en-US" sz="3100" dirty="0">
              <a:solidFill>
                <a:srgbClr val="00B050"/>
              </a:solidFill>
            </a:endParaRPr>
          </a:p>
        </p:txBody>
      </p: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Immersion System</a:t>
            </a:r>
            <a:endParaRPr lang="en-US" sz="4000" dirty="0"/>
          </a:p>
        </p:txBody>
      </p:sp>
      <p:sp>
        <p:nvSpPr>
          <p:cNvPr id="3" name="Content Placeholder 2"/>
          <p:cNvSpPr>
            <a:spLocks noGrp="1"/>
          </p:cNvSpPr>
          <p:nvPr>
            <p:ph idx="1"/>
          </p:nvPr>
        </p:nvSpPr>
        <p:spPr>
          <a:xfrm>
            <a:off x="914400" y="1447801"/>
            <a:ext cx="7467600" cy="533399"/>
          </a:xfrm>
        </p:spPr>
        <p:txBody>
          <a:bodyPr>
            <a:normAutofit fontScale="85000" lnSpcReduction="10000"/>
          </a:bodyPr>
          <a:lstStyle/>
          <a:p>
            <a:pPr marL="0" indent="0">
              <a:buNone/>
            </a:pPr>
            <a:r>
              <a:rPr lang="en-US" dirty="0" smtClean="0"/>
              <a:t>FRAP and FCS  =&gt; high NA =&gt; Immersion Lenses</a:t>
            </a:r>
            <a:endParaRPr lang="en-US"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3070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2864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2080" y="2077638"/>
            <a:ext cx="3724672" cy="3799634"/>
            <a:chOff x="5239816" y="1556792"/>
            <a:chExt cx="3724672" cy="3799634"/>
          </a:xfrm>
        </p:grpSpPr>
        <p:grpSp>
          <p:nvGrpSpPr>
            <p:cNvPr id="3" name="Group 2"/>
            <p:cNvGrpSpPr/>
            <p:nvPr/>
          </p:nvGrpSpPr>
          <p:grpSpPr>
            <a:xfrm>
              <a:off x="5239816" y="1556792"/>
              <a:ext cx="3724672" cy="3799634"/>
              <a:chOff x="3923928" y="1052736"/>
              <a:chExt cx="4876800" cy="4876800"/>
            </a:xfrm>
          </p:grpSpPr>
          <p:pic>
            <p:nvPicPr>
              <p:cNvPr id="17" name="Picture 6"/>
              <p:cNvPicPr>
                <a:picLocks noChangeAspect="1" noChangeArrowheads="1"/>
              </p:cNvPicPr>
              <p:nvPr/>
            </p:nvPicPr>
            <p:blipFill>
              <a:blip r:embed="rId3" cstate="print"/>
              <a:srcRect/>
              <a:stretch>
                <a:fillRect/>
              </a:stretch>
            </p:blipFill>
            <p:spPr bwMode="auto">
              <a:xfrm>
                <a:off x="3923928" y="1052736"/>
                <a:ext cx="4876800" cy="4876800"/>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2210918940"/>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6084168" y="1340768"/>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4217821" cy="338554"/>
          </a:xfrm>
          <a:prstGeom prst="rect">
            <a:avLst/>
          </a:prstGeom>
          <a:noFill/>
        </p:spPr>
        <p:txBody>
          <a:bodyPr wrap="none" rtlCol="0">
            <a:spAutoFit/>
          </a:bodyPr>
          <a:lstStyle/>
          <a:p>
            <a:r>
              <a:rPr lang="en-US" sz="1600" dirty="0" err="1" smtClean="0">
                <a:solidFill>
                  <a:srgbClr val="FFFFFF"/>
                </a:solidFill>
              </a:rPr>
              <a:t>Malte</a:t>
            </a:r>
            <a:r>
              <a:rPr lang="en-US" sz="1600" dirty="0" smtClean="0">
                <a:solidFill>
                  <a:srgbClr val="FFFFFF"/>
                </a:solidFill>
              </a:rPr>
              <a:t> </a:t>
            </a:r>
            <a:r>
              <a:rPr lang="en-US" sz="1600" dirty="0" err="1" smtClean="0">
                <a:solidFill>
                  <a:srgbClr val="FFFFFF"/>
                </a:solidFill>
              </a:rPr>
              <a:t>Wachsmuth</a:t>
            </a:r>
            <a:r>
              <a:rPr lang="en-US" sz="1600" dirty="0" smtClean="0">
                <a:solidFill>
                  <a:srgbClr val="FFFFFF"/>
                </a:solidFill>
              </a:rPr>
              <a:t>, </a:t>
            </a:r>
            <a:r>
              <a:rPr lang="en-US" sz="1600" dirty="0" err="1" smtClean="0">
                <a:solidFill>
                  <a:srgbClr val="FFFFFF"/>
                </a:solidFill>
              </a:rPr>
              <a:t>Ellenberg</a:t>
            </a:r>
            <a:r>
              <a:rPr lang="en-US" sz="1600" dirty="0" smtClean="0">
                <a:solidFill>
                  <a:srgbClr val="FFFFFF"/>
                </a:solidFill>
              </a:rPr>
              <a:t> Lab, EMBL HD</a:t>
            </a:r>
            <a:endParaRPr lang="en-US" sz="1600" dirty="0">
              <a:solidFill>
                <a:srgbClr val="FFFFFF"/>
              </a:solidFill>
            </a:endParaRPr>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err="1">
                <a:solidFill>
                  <a:srgbClr val="000000"/>
                </a:solidFill>
                <a:latin typeface="Calibri" panose="020F0502020204030204" pitchFamily="34" charset="0"/>
              </a:rPr>
              <a:t>of</a:t>
            </a:r>
            <a:r>
              <a:rPr lang="de-DE" sz="2800" dirty="0">
                <a:solidFill>
                  <a:srgbClr val="000000"/>
                </a:solidFill>
                <a:latin typeface="Calibri" panose="020F0502020204030204" pitchFamily="34" charset="0"/>
              </a:rPr>
              <a:t> </a:t>
            </a:r>
            <a:r>
              <a:rPr lang="de-DE" sz="2800" dirty="0" err="1" smtClean="0">
                <a:solidFill>
                  <a:srgbClr val="000000"/>
                </a:solidFill>
                <a:latin typeface="Calibri" panose="020F0502020204030204" pitchFamily="34" charset="0"/>
              </a:rPr>
              <a:t>the</a:t>
            </a:r>
            <a:r>
              <a:rPr lang="de-DE" sz="2800" dirty="0" smtClean="0">
                <a:solidFill>
                  <a:srgbClr val="000000"/>
                </a:solidFill>
                <a:latin typeface="Calibri" panose="020F0502020204030204" pitchFamily="34" charset="0"/>
              </a:rPr>
              <a:t> ALMF</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A ‘typical’ HT-microscopy experiment</a:t>
            </a:r>
            <a:endParaRPr lang="en-US" dirty="0"/>
          </a:p>
        </p:txBody>
      </p:sp>
      <p:sp>
        <p:nvSpPr>
          <p:cNvPr id="4" name="TextBox 3"/>
          <p:cNvSpPr txBox="1"/>
          <p:nvPr/>
        </p:nvSpPr>
        <p:spPr>
          <a:xfrm>
            <a:off x="609600" y="1233269"/>
            <a:ext cx="1851789"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672253" cy="369332"/>
          </a:xfrm>
          <a:prstGeom prst="rect">
            <a:avLst/>
          </a:prstGeom>
          <a:noFill/>
        </p:spPr>
        <p:txBody>
          <a:bodyPr wrap="none" rtlCol="0">
            <a:spAutoFit/>
          </a:bodyPr>
          <a:lstStyle/>
          <a:p>
            <a:r>
              <a:rPr lang="en-US" dirty="0" smtClean="0"/>
              <a:t>Few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4440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3048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sp>
        <p:nvSpPr>
          <p:cNvPr id="16" name="TextBox 15"/>
          <p:cNvSpPr txBox="1"/>
          <p:nvPr/>
        </p:nvSpPr>
        <p:spPr>
          <a:xfrm>
            <a:off x="65532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sp>
        <p:nvSpPr>
          <p:cNvPr id="18" name="TextBox 17"/>
          <p:cNvSpPr txBox="1"/>
          <p:nvPr/>
        </p:nvSpPr>
        <p:spPr>
          <a:xfrm>
            <a:off x="478769" y="43066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grpSp>
        <p:nvGrpSpPr>
          <p:cNvPr id="36" name="Group 35"/>
          <p:cNvGrpSpPr/>
          <p:nvPr/>
        </p:nvGrpSpPr>
        <p:grpSpPr>
          <a:xfrm>
            <a:off x="16764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0489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5424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sp>
        <p:nvSpPr>
          <p:cNvPr id="44" name="TextBox 43"/>
          <p:cNvSpPr txBox="1"/>
          <p:nvPr/>
        </p:nvSpPr>
        <p:spPr>
          <a:xfrm>
            <a:off x="2307569" y="49924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1850369" y="4454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307569" y="43434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1914498" y="50918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600200" y="27178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5791200" y="28194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6248400" y="5562600"/>
            <a:ext cx="1016000" cy="1016000"/>
          </a:xfrm>
          <a:prstGeom prst="rect">
            <a:avLst/>
          </a:prstGeom>
        </p:spPr>
      </p:pic>
      <p:sp>
        <p:nvSpPr>
          <p:cNvPr id="59" name="TextBox 58"/>
          <p:cNvSpPr txBox="1"/>
          <p:nvPr/>
        </p:nvSpPr>
        <p:spPr>
          <a:xfrm>
            <a:off x="457200" y="5105400"/>
            <a:ext cx="1240769" cy="369332"/>
          </a:xfrm>
          <a:prstGeom prst="rect">
            <a:avLst/>
          </a:prstGeom>
          <a:noFill/>
        </p:spPr>
        <p:txBody>
          <a:bodyPr wrap="none" rtlCol="0">
            <a:spAutoFit/>
          </a:bodyPr>
          <a:lstStyle/>
          <a:p>
            <a:r>
              <a:rPr lang="en-US" b="1" dirty="0" smtClean="0"/>
              <a:t>Crosstalk?!</a:t>
            </a:r>
            <a:endParaRPr lang="en-US" b="1"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965200" y="2133600"/>
            <a:ext cx="406400" cy="406400"/>
          </a:xfrm>
          <a:prstGeom prst="rect">
            <a:avLst/>
          </a:prstGeom>
        </p:spPr>
      </p:pic>
      <p:pic>
        <p:nvPicPr>
          <p:cNvPr id="4" name="Picture 3"/>
          <p:cNvPicPr>
            <a:picLocks noChangeAspect="1"/>
          </p:cNvPicPr>
          <p:nvPr/>
        </p:nvPicPr>
        <p:blipFill>
          <a:blip r:embed="rId4"/>
          <a:stretch>
            <a:fillRect/>
          </a:stretch>
        </p:blipFill>
        <p:spPr>
          <a:xfrm>
            <a:off x="1778000" y="1371600"/>
            <a:ext cx="431800" cy="431800"/>
          </a:xfrm>
          <a:prstGeom prst="rect">
            <a:avLst/>
          </a:prstGeom>
        </p:spPr>
      </p:pic>
      <p:pic>
        <p:nvPicPr>
          <p:cNvPr id="45" name="Picture 44"/>
          <p:cNvPicPr>
            <a:picLocks noChangeAspect="1"/>
          </p:cNvPicPr>
          <p:nvPr/>
        </p:nvPicPr>
        <p:blipFill>
          <a:blip r:embed="rId4"/>
          <a:stretch>
            <a:fillRect/>
          </a:stretch>
        </p:blipFill>
        <p:spPr>
          <a:xfrm>
            <a:off x="6019800" y="1371600"/>
            <a:ext cx="431800" cy="431800"/>
          </a:xfrm>
          <a:prstGeom prst="rect">
            <a:avLst/>
          </a:prstGeom>
        </p:spPr>
      </p:pic>
      <p:cxnSp>
        <p:nvCxnSpPr>
          <p:cNvPr id="61" name="Straight Connector 60"/>
          <p:cNvCxnSpPr/>
          <p:nvPr/>
        </p:nvCxnSpPr>
        <p:spPr>
          <a:xfrm>
            <a:off x="60960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1240769" y="4419600"/>
            <a:ext cx="457200" cy="457200"/>
          </a:xfrm>
          <a:prstGeom prst="rect">
            <a:avLst/>
          </a:prstGeom>
        </p:spPr>
      </p:pic>
      <p:pic>
        <p:nvPicPr>
          <p:cNvPr id="62" name="Picture 61"/>
          <p:cNvPicPr>
            <a:picLocks noChangeAspect="1"/>
          </p:cNvPicPr>
          <p:nvPr/>
        </p:nvPicPr>
        <p:blipFill>
          <a:blip r:embed="rId4"/>
          <a:stretch>
            <a:fillRect/>
          </a:stretch>
        </p:blipFill>
        <p:spPr>
          <a:xfrm>
            <a:off x="1799569" y="3886200"/>
            <a:ext cx="431800" cy="431800"/>
          </a:xfrm>
          <a:prstGeom prst="rect">
            <a:avLst/>
          </a:prstGeom>
        </p:spPr>
      </p:pic>
      <p:sp>
        <p:nvSpPr>
          <p:cNvPr id="63" name="TextBox 62"/>
          <p:cNvSpPr txBox="1"/>
          <p:nvPr/>
        </p:nvSpPr>
        <p:spPr>
          <a:xfrm>
            <a:off x="46482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410200" y="1941731"/>
            <a:ext cx="457200" cy="457200"/>
          </a:xfrm>
          <a:prstGeom prst="rect">
            <a:avLst/>
          </a:prstGeom>
        </p:spPr>
      </p:pic>
      <p:pic>
        <p:nvPicPr>
          <p:cNvPr id="67" name="Picture 66"/>
          <p:cNvPicPr>
            <a:picLocks noChangeAspect="1"/>
          </p:cNvPicPr>
          <p:nvPr/>
        </p:nvPicPr>
        <p:blipFill>
          <a:blip r:embed="rId2">
            <a:alphaModFix amt="59000"/>
          </a:blip>
          <a:stretch>
            <a:fillRect/>
          </a:stretch>
        </p:blipFill>
        <p:spPr>
          <a:xfrm>
            <a:off x="6781800" y="48768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91200" y="4876800"/>
            <a:ext cx="1016000" cy="1016000"/>
          </a:xfrm>
          <a:prstGeom prst="rect">
            <a:avLst/>
          </a:prstGeom>
        </p:spPr>
      </p:pic>
      <p:sp>
        <p:nvSpPr>
          <p:cNvPr id="69" name="TextBox 68"/>
          <p:cNvSpPr txBox="1"/>
          <p:nvPr/>
        </p:nvSpPr>
        <p:spPr>
          <a:xfrm>
            <a:off x="5334000" y="4343400"/>
            <a:ext cx="2797987" cy="923330"/>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multi-camera solutions….</a:t>
            </a:r>
          </a:p>
          <a:p>
            <a:r>
              <a:rPr lang="en-US" dirty="0" smtClean="0">
                <a:solidFill>
                  <a:srgbClr val="000000"/>
                </a:solidFill>
              </a:rPr>
              <a:t>$$$</a:t>
            </a:r>
          </a:p>
        </p:txBody>
      </p:sp>
      <p:pic>
        <p:nvPicPr>
          <p:cNvPr id="70" name="Picture 69"/>
          <p:cNvPicPr>
            <a:picLocks noChangeAspect="1"/>
          </p:cNvPicPr>
          <p:nvPr/>
        </p:nvPicPr>
        <p:blipFill>
          <a:blip r:embed="rId2">
            <a:alphaModFix amt="59000"/>
          </a:blip>
          <a:stretch>
            <a:fillRect/>
          </a:stretch>
        </p:blipFill>
        <p:spPr>
          <a:xfrm>
            <a:off x="1574800" y="5384800"/>
            <a:ext cx="1016000" cy="1016000"/>
          </a:xfrm>
          <a:prstGeom prst="rect">
            <a:avLst/>
          </a:prstGeom>
        </p:spPr>
      </p:pic>
      <p:sp>
        <p:nvSpPr>
          <p:cNvPr id="7" name="TextBox 6"/>
          <p:cNvSpPr txBox="1"/>
          <p:nvPr/>
        </p:nvSpPr>
        <p:spPr>
          <a:xfrm>
            <a:off x="2261340" y="2958810"/>
            <a:ext cx="928459" cy="369332"/>
          </a:xfrm>
          <a:prstGeom prst="rect">
            <a:avLst/>
          </a:prstGeom>
          <a:noFill/>
        </p:spPr>
        <p:txBody>
          <a:bodyPr wrap="none" rtlCol="0">
            <a:spAutoFit/>
          </a:bodyPr>
          <a:lstStyle/>
          <a:p>
            <a:r>
              <a:rPr lang="en-US" dirty="0" smtClean="0"/>
              <a:t>~100ms</a:t>
            </a:r>
            <a:endParaRPr lang="en-US" dirty="0"/>
          </a:p>
        </p:txBody>
      </p:sp>
      <p:sp>
        <p:nvSpPr>
          <p:cNvPr id="66" name="TextBox 65"/>
          <p:cNvSpPr txBox="1"/>
          <p:nvPr/>
        </p:nvSpPr>
        <p:spPr>
          <a:xfrm>
            <a:off x="6553200" y="3148858"/>
            <a:ext cx="928459" cy="369332"/>
          </a:xfrm>
          <a:prstGeom prst="rect">
            <a:avLst/>
          </a:prstGeom>
          <a:noFill/>
        </p:spPr>
        <p:txBody>
          <a:bodyPr wrap="none" rtlCol="0">
            <a:spAutoFit/>
          </a:bodyPr>
          <a:lstStyle/>
          <a:p>
            <a:r>
              <a:rPr lang="en-US" dirty="0" smtClean="0"/>
              <a:t>~100ms</a:t>
            </a:r>
            <a:endParaRPr lang="en-US" dirty="0"/>
          </a:p>
        </p:txBody>
      </p:sp>
      <p:sp>
        <p:nvSpPr>
          <p:cNvPr id="71" name="TextBox 70"/>
          <p:cNvSpPr txBox="1"/>
          <p:nvPr/>
        </p:nvSpPr>
        <p:spPr>
          <a:xfrm>
            <a:off x="2362200" y="5715000"/>
            <a:ext cx="928459" cy="369332"/>
          </a:xfrm>
          <a:prstGeom prst="rect">
            <a:avLst/>
          </a:prstGeom>
          <a:noFill/>
        </p:spPr>
        <p:txBody>
          <a:bodyPr wrap="none" rtlCol="0">
            <a:spAutoFit/>
          </a:bodyPr>
          <a:lstStyle/>
          <a:p>
            <a:r>
              <a:rPr lang="en-US" dirty="0" smtClean="0"/>
              <a:t>~100ms</a:t>
            </a:r>
            <a:endParaRPr lang="en-US" dirty="0"/>
          </a:p>
        </p:txBody>
      </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533400" y="3886200"/>
            <a:ext cx="3537259" cy="1754327"/>
          </a:xfrm>
          <a:prstGeom prst="rect">
            <a:avLst/>
          </a:prstGeom>
          <a:noFill/>
        </p:spPr>
        <p:txBody>
          <a:bodyPr wrap="none" rtlCol="0">
            <a:spAutoFit/>
          </a:bodyPr>
          <a:lstStyle/>
          <a:p>
            <a:r>
              <a:rPr lang="en-US" b="1" dirty="0" smtClean="0"/>
              <a:t>“Software” </a:t>
            </a:r>
            <a:r>
              <a:rPr lang="en-US" b="1" dirty="0" smtClean="0"/>
              <a:t>autofocus</a:t>
            </a:r>
          </a:p>
          <a:p>
            <a:r>
              <a:rPr lang="en-US" dirty="0"/>
              <a:t>M</a:t>
            </a:r>
            <a:r>
              <a:rPr lang="en-US" dirty="0" smtClean="0"/>
              <a:t>ultiple pre-images of the sample </a:t>
            </a:r>
          </a:p>
          <a:p>
            <a:r>
              <a:rPr lang="en-US" dirty="0" smtClean="0"/>
              <a:t>to find best (highest contrast) plane</a:t>
            </a:r>
          </a:p>
          <a:p>
            <a:pPr marL="285750" indent="-285750">
              <a:buFont typeface="Arial"/>
              <a:buChar char="•"/>
            </a:pPr>
            <a:r>
              <a:rPr lang="en-US" dirty="0"/>
              <a:t>S</a:t>
            </a:r>
            <a:r>
              <a:rPr lang="en-US" dirty="0" smtClean="0"/>
              <a:t>low</a:t>
            </a:r>
            <a:r>
              <a:rPr lang="en-US" dirty="0" smtClean="0"/>
              <a:t> (&gt;&gt;1s)</a:t>
            </a:r>
          </a:p>
          <a:p>
            <a:pPr marL="285750" indent="-285750">
              <a:buFont typeface="Arial"/>
              <a:buChar char="•"/>
            </a:pPr>
            <a:r>
              <a:rPr lang="en-US" dirty="0"/>
              <a:t>N</a:t>
            </a:r>
            <a:r>
              <a:rPr lang="en-US" dirty="0" smtClean="0"/>
              <a:t>ot good for sample</a:t>
            </a:r>
            <a:endParaRPr lang="en-US" dirty="0" smtClean="0"/>
          </a:p>
          <a:p>
            <a:endParaRPr lang="en-US" dirty="0" smtClean="0"/>
          </a:p>
        </p:txBody>
      </p:sp>
      <p:grpSp>
        <p:nvGrpSpPr>
          <p:cNvPr id="5" name="Group 4"/>
          <p:cNvGrpSpPr/>
          <p:nvPr/>
        </p:nvGrpSpPr>
        <p:grpSpPr>
          <a:xfrm>
            <a:off x="685800" y="2057400"/>
            <a:ext cx="2667000" cy="800058"/>
            <a:chOff x="609600" y="2120858"/>
            <a:chExt cx="2667000" cy="800058"/>
          </a:xfrm>
        </p:grpSpPr>
        <p:pic>
          <p:nvPicPr>
            <p:cNvPr id="7" name="Picture 6"/>
            <p:cNvPicPr>
              <a:picLocks noChangeAspect="1"/>
            </p:cNvPicPr>
            <p:nvPr/>
          </p:nvPicPr>
          <p:blipFill>
            <a:blip r:embed="rId2"/>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0600" y="2029838"/>
            <a:ext cx="2667000" cy="800058"/>
            <a:chOff x="5029200" y="2171742"/>
            <a:chExt cx="2667000" cy="800058"/>
          </a:xfrm>
        </p:grpSpPr>
        <p:pic>
          <p:nvPicPr>
            <p:cNvPr id="9" name="Picture 8"/>
            <p:cNvPicPr>
              <a:picLocks noChangeAspect="1"/>
            </p:cNvPicPr>
            <p:nvPr/>
          </p:nvPicPr>
          <p:blipFill>
            <a:blip r:embed="rId2"/>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739313" y="3884473"/>
            <a:ext cx="4198585" cy="2308324"/>
          </a:xfrm>
          <a:prstGeom prst="rect">
            <a:avLst/>
          </a:prstGeom>
          <a:noFill/>
        </p:spPr>
        <p:txBody>
          <a:bodyPr wrap="none" rtlCol="0">
            <a:spAutoFit/>
          </a:bodyPr>
          <a:lstStyle/>
          <a:p>
            <a:r>
              <a:rPr lang="en-US" b="1" dirty="0" smtClean="0"/>
              <a:t>“Hardware” autofocus</a:t>
            </a:r>
          </a:p>
          <a:p>
            <a:r>
              <a:rPr lang="en-US" dirty="0" smtClean="0"/>
              <a:t>Finds coverslip surface based on </a:t>
            </a:r>
            <a:br>
              <a:rPr lang="en-US" dirty="0" smtClean="0"/>
            </a:br>
            <a:r>
              <a:rPr lang="en-US" dirty="0" smtClean="0"/>
              <a:t>reflection of (far-red) light</a:t>
            </a:r>
            <a:endParaRPr lang="en-US" dirty="0"/>
          </a:p>
          <a:p>
            <a:pPr marL="285750" indent="-285750">
              <a:buFont typeface="Arial"/>
              <a:buChar char="•"/>
            </a:pPr>
            <a:r>
              <a:rPr lang="en-US" dirty="0" smtClean="0"/>
              <a:t>Faster </a:t>
            </a:r>
            <a:r>
              <a:rPr lang="en-US" dirty="0" smtClean="0"/>
              <a:t>(&lt;1s)</a:t>
            </a:r>
          </a:p>
          <a:p>
            <a:pPr marL="285750" indent="-285750">
              <a:buFont typeface="Arial"/>
              <a:buChar char="•"/>
            </a:pPr>
            <a:r>
              <a:rPr lang="en-US" dirty="0" smtClean="0"/>
              <a:t>Better for sample</a:t>
            </a:r>
          </a:p>
          <a:p>
            <a:pPr marL="285750" indent="-285750">
              <a:buFont typeface="Arial"/>
              <a:buChar char="•"/>
            </a:pPr>
            <a:r>
              <a:rPr lang="en-US" dirty="0" smtClean="0"/>
              <a:t>Requires </a:t>
            </a:r>
            <a:r>
              <a:rPr lang="en-US" dirty="0" smtClean="0"/>
              <a:t>constant distance to coverslip,</a:t>
            </a:r>
            <a:br>
              <a:rPr lang="en-US" dirty="0" smtClean="0"/>
            </a:br>
            <a:r>
              <a:rPr lang="en-US" dirty="0" smtClean="0"/>
              <a:t>e.g. culture cells</a:t>
            </a:r>
            <a:endParaRPr lang="en-US" dirty="0" smtClean="0"/>
          </a:p>
          <a:p>
            <a:endParaRPr lang="en-US" dirty="0" smtClean="0"/>
          </a:p>
        </p:txBody>
      </p:sp>
      <p:grpSp>
        <p:nvGrpSpPr>
          <p:cNvPr id="47" name="Group 46"/>
          <p:cNvGrpSpPr/>
          <p:nvPr/>
        </p:nvGrpSpPr>
        <p:grpSpPr>
          <a:xfrm>
            <a:off x="533400" y="1600200"/>
            <a:ext cx="2971800" cy="1524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5410200" y="2829896"/>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6134100" y="2829896"/>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8600" y="2220296"/>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67200" y="2209800"/>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7848600" y="2286000"/>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24800" y="2286000"/>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1799</TotalTime>
  <Words>1671</Words>
  <Application>Microsoft Macintosh PowerPoint</Application>
  <PresentationFormat>On-screen Show (4:3)</PresentationFormat>
  <Paragraphs>428</Paragraphs>
  <Slides>37</Slides>
  <Notes>9</Notes>
  <HiddenSlides>0</HiddenSlides>
  <MMClips>5</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This tech-talk is for…</vt:lpstr>
      <vt:lpstr>PowerPoint Presentation</vt:lpstr>
      <vt:lpstr>PowerPoint Presentation</vt:lpstr>
      <vt:lpstr>A ‘typical’ HT-microscopy experiment</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Assay development considerations</vt:lpstr>
      <vt:lpstr>Autophagosome screen</vt:lpstr>
      <vt:lpstr>Acquisition modalities</vt:lpstr>
      <vt:lpstr>Confocal stacks</vt:lpstr>
      <vt:lpstr>Widefield stack</vt:lpstr>
      <vt:lpstr>Wide-field single plane low NA</vt:lpstr>
      <vt:lpstr>Advice</vt:lpstr>
      <vt:lpstr>Image analysis</vt:lpstr>
      <vt:lpstr>List of interesting genes … and now?</vt:lpstr>
      <vt:lpstr>Intelligent Microscopy Adaptive Feedback Microscopy Smart Microscopy Open Application Development (OAD) [Zeiss]   </vt:lpstr>
      <vt:lpstr>High-resolution Adaptive Feedback Time-lapse Imaging of Mitosis</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208</cp:revision>
  <dcterms:created xsi:type="dcterms:W3CDTF">2006-08-16T00:00:00Z</dcterms:created>
  <dcterms:modified xsi:type="dcterms:W3CDTF">2016-12-01T16:14:24Z</dcterms:modified>
</cp:coreProperties>
</file>